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A412319-DA9D-42D8-9B8A-FDC2326DE9FF}" type="datetimeFigureOut">
              <a:rPr lang="ar-EG" smtClean="0"/>
              <a:t>23/07/1441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5BEF82E-9D0A-45BF-9DD0-EA86224BEED8}" type="slidenum">
              <a:rPr lang="ar-EG" smtClean="0"/>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85BEF82E-9D0A-45BF-9DD0-EA86224BEED8}" type="slidenum">
              <a:rPr lang="ar-EG" smtClean="0"/>
              <a:t>4</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943206A0-72CF-4CB9-BFE1-1AF839969414}" type="datetimeFigureOut">
              <a:rPr lang="ar-EG" smtClean="0"/>
              <a:t>23/07/1441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43206A0-72CF-4CB9-BFE1-1AF839969414}" type="datetimeFigureOut">
              <a:rPr lang="ar-EG" smtClean="0"/>
              <a:t>23/07/1441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43206A0-72CF-4CB9-BFE1-1AF839969414}" type="datetimeFigureOut">
              <a:rPr lang="ar-EG" smtClean="0"/>
              <a:t>23/07/1441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43206A0-72CF-4CB9-BFE1-1AF839969414}" type="datetimeFigureOut">
              <a:rPr lang="ar-EG" smtClean="0"/>
              <a:t>23/07/1441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206A0-72CF-4CB9-BFE1-1AF839969414}" type="datetimeFigureOut">
              <a:rPr lang="ar-EG" smtClean="0"/>
              <a:t>23/07/1441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943206A0-72CF-4CB9-BFE1-1AF839969414}" type="datetimeFigureOut">
              <a:rPr lang="ar-EG" smtClean="0"/>
              <a:t>23/07/1441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943206A0-72CF-4CB9-BFE1-1AF839969414}" type="datetimeFigureOut">
              <a:rPr lang="ar-EG" smtClean="0"/>
              <a:t>23/07/1441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943206A0-72CF-4CB9-BFE1-1AF839969414}" type="datetimeFigureOut">
              <a:rPr lang="ar-EG" smtClean="0"/>
              <a:t>23/07/1441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206A0-72CF-4CB9-BFE1-1AF839969414}" type="datetimeFigureOut">
              <a:rPr lang="ar-EG" smtClean="0"/>
              <a:t>23/07/1441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06A0-72CF-4CB9-BFE1-1AF839969414}" type="datetimeFigureOut">
              <a:rPr lang="ar-EG" smtClean="0"/>
              <a:t>23/07/1441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06A0-72CF-4CB9-BFE1-1AF839969414}" type="datetimeFigureOut">
              <a:rPr lang="ar-EG" smtClean="0"/>
              <a:t>23/07/1441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6173091-9E11-4C7A-86D3-84EF74D90722}"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43206A0-72CF-4CB9-BFE1-1AF839969414}" type="datetimeFigureOut">
              <a:rPr lang="ar-EG" smtClean="0"/>
              <a:t>23/07/1441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6173091-9E11-4C7A-86D3-84EF74D90722}" type="slidenum">
              <a:rPr lang="ar-EG" smtClean="0"/>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بسم الله الرحمن الرحيم</a:t>
            </a:r>
            <a:endParaRPr lang="ar-EG" dirty="0"/>
          </a:p>
        </p:txBody>
      </p:sp>
      <p:sp>
        <p:nvSpPr>
          <p:cNvPr id="3" name="Subtitle 2"/>
          <p:cNvSpPr>
            <a:spLocks noGrp="1"/>
          </p:cNvSpPr>
          <p:nvPr>
            <p:ph type="subTitle" idx="1"/>
          </p:nvPr>
        </p:nvSpPr>
        <p:spPr>
          <a:xfrm>
            <a:off x="1371600" y="3501008"/>
            <a:ext cx="6400800" cy="1656184"/>
          </a:xfrm>
        </p:spPr>
        <p:txBody>
          <a:bodyPr/>
          <a:lstStyle/>
          <a:p>
            <a:endParaRPr lang="ar-EG" dirty="0" smtClean="0"/>
          </a:p>
          <a:p>
            <a:r>
              <a:rPr lang="ar-EG" dirty="0" smtClean="0">
                <a:solidFill>
                  <a:srgbClr val="FF0000"/>
                </a:solidFill>
              </a:rPr>
              <a:t>بناء وتنمية المجموعات</a:t>
            </a:r>
            <a:endParaRPr lang="ar-EG"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مفهوم تنمية المجموعات المكتبية </a:t>
            </a:r>
            <a:r>
              <a:rPr lang="en-US" dirty="0" smtClean="0"/>
              <a:t>Collection Development.</a:t>
            </a:r>
            <a:br>
              <a:rPr lang="en-US" dirty="0" smtClean="0"/>
            </a:br>
            <a:r>
              <a:rPr lang="ar-EG" dirty="0" smtClean="0"/>
              <a:t>ورد في أدبيات علم المكتبات والمعلومات تعريفات متعددة لتنمية المجموعات المكتبية من أبرزها:</a:t>
            </a:r>
            <a:br>
              <a:rPr lang="ar-EG" dirty="0" smtClean="0"/>
            </a:br>
            <a:r>
              <a:rPr lang="ar-EG" dirty="0" smtClean="0"/>
              <a:t>التعريف الأول: كل ما تقتنيه وتجمعه المكتبات أو مراكز المعلومات من مواد مكتبية سواء كانت مطبوعة " كالكتب والدوريات والتقارير العلمية والرسائل الجامعية ووثائق المؤتمرات .. الخ." أو غير مطبوعة " كالمواد السمعية والبصرية والمصغرات الفيلمية ... الخ، وتعمل على تنظيمها بأحسن الطرق ليتم من خلالها تقديم معلومات معينة أو خدمة معينة يحتاجها المستفيد. </a:t>
            </a:r>
            <a:br>
              <a:rPr lang="ar-EG" dirty="0" smtClean="0"/>
            </a:br>
            <a:r>
              <a:rPr lang="ar-EG" dirty="0" smtClean="0"/>
              <a:t>وتعرف ايضا بانها" العملية التي تهدف لتوفير الحاجات المعلوماتية للمجتمع بطريقة اقتصادية وفي الوقت المناسب وباستخدام مصادر المعلومات داخل المكتبة وخارجها </a:t>
            </a: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EG" b="0" i="0" dirty="0" smtClean="0">
                <a:solidFill>
                  <a:srgbClr val="1D2129"/>
                </a:solidFill>
                <a:latin typeface="Helvetica"/>
              </a:rPr>
              <a:t>التعريف الثاني: هي سلسلة متصلة من العمليات والأنشطة الديناميكية التي تتفاعل فيما بينها لتشكل دائرة متكاملة إذ تبدأ بدراسة مجتمع المستفيدين من المكتبة ووضع سياسة وتنمية المجموعات المكتبية واختيار المجموعات والتزويد بالمجموعات وتقييم المجموعات وتنتهي بمجتمع المستفيدين الذي يلعب دوراً أساسي في تقييم المجموعات وما يترتب على ذلك من إجراءات.</a:t>
            </a:r>
            <a:endParaRPr lang="ar-E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10000"/>
          </a:bodyPr>
          <a:lstStyle/>
          <a:p>
            <a:r>
              <a:rPr lang="ar-EG" dirty="0"/>
              <a:t>مفهوم سياسة تنمية المجموعات المكتبية وأهدافها:</a:t>
            </a:r>
          </a:p>
          <a:p>
            <a:r>
              <a:rPr lang="ar-EG" dirty="0"/>
              <a:t>هي بيان مكتوب يستخدم كأداة تخطيط ووسيلة اتصال لتنمية المجموعات وفق أهداف محددة ورسم سبل التعاون والتنسيق داخل المكتبة وبين المكتبات المتعاونة.</a:t>
            </a:r>
            <a:br>
              <a:rPr lang="ar-EG" dirty="0"/>
            </a:br>
            <a:r>
              <a:rPr lang="ar-EG" dirty="0"/>
              <a:t>وسياسة تنمية المجموعات يجب أن تكون مكتوبة لدى كل مكتبة لتحقيق الأهداف التالية.</a:t>
            </a:r>
            <a:br>
              <a:rPr lang="ar-EG" dirty="0"/>
            </a:br>
            <a:r>
              <a:rPr lang="ar-EG" dirty="0"/>
              <a:t>أ ـ مساعدة أمناء المكتبات على إتباع خطة مرسومة لاختيار المجموعات المكتبية المختلفة.</a:t>
            </a:r>
            <a:br>
              <a:rPr lang="ar-EG" dirty="0"/>
            </a:br>
            <a:r>
              <a:rPr lang="ar-EG" dirty="0"/>
              <a:t>ب ـ استمرارية تنمية المجموعات المكتبية وفق خطة ثابتة لا تتغير بتغير الأمناء.</a:t>
            </a:r>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EG" dirty="0"/>
              <a:t>أهداف سياسة تنمية المجموعات المكتبية:</a:t>
            </a:r>
            <a:r>
              <a:rPr lang="ar-EG" dirty="0" smtClean="0"/>
              <a:t/>
            </a:r>
            <a:br>
              <a:rPr lang="ar-EG" dirty="0" smtClean="0"/>
            </a:br>
            <a:r>
              <a:rPr lang="ar-EG" dirty="0"/>
              <a:t>أن سياسة تنمية المجموعات المكتبية تحقق للمكتبة خمس أهداف رئيسية وهي:</a:t>
            </a:r>
            <a:r>
              <a:rPr lang="ar-EG" dirty="0" smtClean="0"/>
              <a:t/>
            </a:r>
            <a:br>
              <a:rPr lang="ar-EG" dirty="0" smtClean="0"/>
            </a:br>
            <a:r>
              <a:rPr lang="ar-EG" dirty="0"/>
              <a:t>1. تحديد سمات المجموعات.</a:t>
            </a:r>
            <a:r>
              <a:rPr lang="ar-EG" dirty="0" smtClean="0"/>
              <a:t/>
            </a:r>
            <a:br>
              <a:rPr lang="ar-EG" dirty="0" smtClean="0"/>
            </a:br>
            <a:r>
              <a:rPr lang="ar-EG" dirty="0"/>
              <a:t>2. تدريب المسؤولين عي الاختيار.</a:t>
            </a:r>
            <a:r>
              <a:rPr lang="ar-EG" dirty="0" smtClean="0"/>
              <a:t/>
            </a:r>
            <a:br>
              <a:rPr lang="ar-EG" dirty="0" smtClean="0"/>
            </a:br>
            <a:r>
              <a:rPr lang="ar-EG" dirty="0"/>
              <a:t>3. الالتزام بمقتضيات التخطيط السليم.</a:t>
            </a:r>
            <a:r>
              <a:rPr lang="ar-EG" dirty="0" smtClean="0"/>
              <a:t/>
            </a:r>
            <a:br>
              <a:rPr lang="ar-EG" dirty="0" smtClean="0"/>
            </a:br>
            <a:r>
              <a:rPr lang="ar-EG" dirty="0"/>
              <a:t>4. ترشيد توزيع ميزانية الاقتناء.</a:t>
            </a:r>
            <a:r>
              <a:rPr lang="ar-EG" dirty="0" smtClean="0"/>
              <a:t/>
            </a:r>
            <a:br>
              <a:rPr lang="ar-EG" dirty="0" smtClean="0"/>
            </a:br>
            <a:r>
              <a:rPr lang="ar-EG" dirty="0"/>
              <a:t>5. تفسير الاحتياجات والظروف والإجراءات.</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Content Placeholder 3" descr="تنزيل-صور-ورد-3-450x338.jpg"/>
          <p:cNvPicPr>
            <a:picLocks noGrp="1" noChangeAspect="1"/>
          </p:cNvPicPr>
          <p:nvPr>
            <p:ph idx="1"/>
          </p:nvPr>
        </p:nvPicPr>
        <p:blipFill>
          <a:blip r:embed="rId2" cstate="print"/>
          <a:stretch>
            <a:fillRect/>
          </a:stretch>
        </p:blipFill>
        <p:spPr>
          <a:xfrm>
            <a:off x="1403648" y="1988840"/>
            <a:ext cx="5904655" cy="3484066"/>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1600201"/>
            <a:ext cx="8229600" cy="2548880"/>
          </a:xfrm>
        </p:spPr>
        <p:txBody>
          <a:bodyPr/>
          <a:lstStyle/>
          <a:p>
            <a:pPr>
              <a:buNone/>
            </a:pPr>
            <a:r>
              <a:rPr lang="ar-EG" dirty="0" smtClean="0"/>
              <a:t>    </a:t>
            </a:r>
          </a:p>
          <a:p>
            <a:pPr>
              <a:buNone/>
            </a:pPr>
            <a:r>
              <a:rPr lang="ar-EG" dirty="0"/>
              <a:t> </a:t>
            </a:r>
            <a:r>
              <a:rPr lang="ar-EG" dirty="0" smtClean="0"/>
              <a:t>               مع تمنياتي بدوام التفوق</a:t>
            </a:r>
          </a:p>
          <a:p>
            <a:pPr>
              <a:buNone/>
            </a:pPr>
            <a:r>
              <a:rPr lang="ar-EG" dirty="0" smtClean="0"/>
              <a:t>                      د/نهي بشير</a:t>
            </a:r>
            <a:endParaRPr lang="ar-EG"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112</Words>
  <Application>Microsoft Office PowerPoint</Application>
  <PresentationFormat>On-screen Show (4:3)</PresentationFormat>
  <Paragraphs>12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بسم الله الرحمن الرحيم</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in touch with toshi</dc:creator>
  <cp:lastModifiedBy>in touch with toshi</cp:lastModifiedBy>
  <cp:revision>2</cp:revision>
  <dcterms:created xsi:type="dcterms:W3CDTF">2020-03-16T23:55:35Z</dcterms:created>
  <dcterms:modified xsi:type="dcterms:W3CDTF">2020-03-17T00:07:11Z</dcterms:modified>
</cp:coreProperties>
</file>